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0" r:id="rId3"/>
    <p:sldId id="321" r:id="rId4"/>
    <p:sldId id="322" r:id="rId5"/>
    <p:sldId id="259" r:id="rId6"/>
    <p:sldId id="261" r:id="rId7"/>
    <p:sldId id="263" r:id="rId8"/>
    <p:sldId id="311" r:id="rId9"/>
    <p:sldId id="302" r:id="rId10"/>
    <p:sldId id="312" r:id="rId11"/>
    <p:sldId id="305" r:id="rId12"/>
    <p:sldId id="30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8B13B-58A1-4078-A128-A5E718CB07C3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EE98-06B4-46E4-90CD-38AB391E1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9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0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5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7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88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27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56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8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6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5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8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0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9A7B-21A4-4DB3-9B0E-868993893D05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9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asiou7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isk.yandex.ru/d/Ca8iwDxbJRlmQ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«Подготовка данных ГИС «Образование-76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для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выгрузки в ФГИС «Моя школа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22413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ГУ ЯО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ЦОиККО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/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гл.специалист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Е.А.Кривошеева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/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гл.специалист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Е.В.Цыпленкова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44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Согласие не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требуется,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обработка </a:t>
            </a:r>
            <a:r>
              <a:rPr lang="ru-RU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ПДн</a:t>
            </a: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необходима для достижения целей, предусмотренных ФЗ (п.2 ч.1 ст. 6 ФЗ 152)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В соответствии с пунктами 3 и 6 Указа Президента Российской </a:t>
            </a:r>
            <a:r>
              <a:rPr lang="ru-RU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Федерации от </a:t>
            </a: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25 ноября 2022 г. № 854 "О государственном информационном ресурсе</a:t>
            </a:r>
            <a:r>
              <a:rPr lang="ru-RU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содержащем </a:t>
            </a: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сведения о гражданах, необходимые для актуализации </a:t>
            </a:r>
            <a:r>
              <a:rPr lang="ru-RU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 воинского </a:t>
            </a: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учета" (далее – Указ), пунктами 6 - 8, 11 состава сведений</a:t>
            </a:r>
            <a:r>
              <a:rPr lang="ru-RU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утвержденного </a:t>
            </a: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постановлением Правительства Российской </a:t>
            </a:r>
            <a:r>
              <a:rPr lang="ru-RU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Федерации от </a:t>
            </a: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3 апреля 2023 г. № 536 "Об утверждении Правил ведения </a:t>
            </a:r>
            <a:r>
              <a:rPr lang="ru-RU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государственного информационного </a:t>
            </a: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ресурса, содержащего сведения о гражданах, </a:t>
            </a:r>
            <a:r>
              <a:rPr lang="ru-RU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необходимые для </a:t>
            </a: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актуализации документов воинского учета" (далее – Постановление</a:t>
            </a:r>
            <a:r>
              <a:rPr lang="ru-RU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 и </a:t>
            </a: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статьей 4 Федерального закона от 28 марта 1998 г. № 53-ФЗ "О </a:t>
            </a:r>
            <a:r>
              <a:rPr lang="ru-RU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воинской обязанности </a:t>
            </a: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и военной службе" субъекты Российской Федерации </a:t>
            </a:r>
            <a:r>
              <a:rPr lang="ru-RU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обязаны предоставлять </a:t>
            </a: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в государственный информационный ресурс воинского </a:t>
            </a:r>
            <a:r>
              <a:rPr lang="ru-RU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учета (</a:t>
            </a: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далее - ГИР ВУ) сведения.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270376"/>
            <a:ext cx="8712968" cy="1584176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rgbClr val="CCECFF"/>
              </a:gs>
              <a:gs pos="100000">
                <a:schemeClr val="bg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66"/>
                </a:solidFill>
              </a:rPr>
              <a:t>По сведениям об обучающихся и родителях:</a:t>
            </a:r>
            <a:br>
              <a:rPr lang="ru-RU" dirty="0" smtClean="0">
                <a:solidFill>
                  <a:srgbClr val="000066"/>
                </a:solidFill>
              </a:rPr>
            </a:br>
            <a:r>
              <a:rPr lang="ru-RU" dirty="0" smtClean="0">
                <a:solidFill>
                  <a:srgbClr val="000066"/>
                </a:solidFill>
              </a:rPr>
              <a:t>Приказ </a:t>
            </a:r>
            <a:r>
              <a:rPr lang="ru-RU" dirty="0">
                <a:solidFill>
                  <a:srgbClr val="000066"/>
                </a:solidFill>
              </a:rPr>
              <a:t>Министерства просвещения Российской Федерации от </a:t>
            </a:r>
            <a:r>
              <a:rPr lang="ru-RU" dirty="0" smtClean="0">
                <a:solidFill>
                  <a:srgbClr val="000066"/>
                </a:solidFill>
              </a:rPr>
              <a:t>02.09.2020 </a:t>
            </a:r>
            <a:r>
              <a:rPr lang="ru-RU" dirty="0">
                <a:solidFill>
                  <a:srgbClr val="000066"/>
                </a:solidFill>
              </a:rPr>
              <a:t>№ </a:t>
            </a:r>
            <a:r>
              <a:rPr lang="ru-RU" dirty="0" smtClean="0">
                <a:solidFill>
                  <a:srgbClr val="000066"/>
                </a:solidFill>
              </a:rPr>
              <a:t>458</a:t>
            </a:r>
            <a:r>
              <a:rPr lang="ru-RU" dirty="0">
                <a:solidFill>
                  <a:srgbClr val="000066"/>
                </a:solidFill>
              </a:rPr>
              <a:t/>
            </a:r>
            <a:br>
              <a:rPr lang="ru-RU" dirty="0">
                <a:solidFill>
                  <a:srgbClr val="000066"/>
                </a:solidFill>
              </a:rPr>
            </a:br>
            <a:r>
              <a:rPr lang="ru-RU" dirty="0">
                <a:solidFill>
                  <a:srgbClr val="000066"/>
                </a:solidFill>
              </a:rPr>
              <a:t>"О </a:t>
            </a:r>
            <a:r>
              <a:rPr lang="ru-RU" dirty="0" smtClean="0">
                <a:solidFill>
                  <a:srgbClr val="000066"/>
                </a:solidFill>
              </a:rPr>
              <a:t>порядке </a:t>
            </a:r>
            <a:r>
              <a:rPr lang="ru-RU" dirty="0">
                <a:solidFill>
                  <a:srgbClr val="000066"/>
                </a:solidFill>
              </a:rPr>
              <a:t>приема на обучение по образовательным программам начального общего, основного общего и среднего общего </a:t>
            </a:r>
            <a:r>
              <a:rPr lang="ru-RU" dirty="0" smtClean="0">
                <a:solidFill>
                  <a:srgbClr val="000066"/>
                </a:solidFill>
              </a:rPr>
              <a:t>образования« п.26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4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dirty="0" smtClean="0"/>
              <a:t>Минимальные требования к ПК для АСИОУ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r>
              <a:rPr lang="ru-RU" altLang="ru-RU" sz="2800" dirty="0" smtClean="0"/>
              <a:t>Рекомендуемые операционные системы только </a:t>
            </a:r>
            <a:r>
              <a:rPr lang="ru-RU" altLang="ru-RU" sz="2800" b="1" dirty="0" smtClean="0"/>
              <a:t>64-разрядные;</a:t>
            </a:r>
          </a:p>
          <a:p>
            <a:r>
              <a:rPr lang="ru-RU" altLang="ru-RU" sz="2800" dirty="0" smtClean="0"/>
              <a:t>Процессор </a:t>
            </a:r>
            <a:r>
              <a:rPr lang="en-US" altLang="ru-RU" sz="2800" dirty="0" smtClean="0"/>
              <a:t>Intel Core</a:t>
            </a:r>
            <a:r>
              <a:rPr lang="ru-RU" altLang="ru-RU" sz="2800" dirty="0" smtClean="0"/>
              <a:t> </a:t>
            </a:r>
            <a:r>
              <a:rPr lang="en-US" altLang="ru-RU" sz="2800" dirty="0" smtClean="0"/>
              <a:t>i3-4***</a:t>
            </a:r>
            <a:r>
              <a:rPr lang="ru-RU" altLang="ru-RU" sz="2800" dirty="0" smtClean="0"/>
              <a:t> или </a:t>
            </a:r>
            <a:r>
              <a:rPr lang="en-US" altLang="ru-RU" sz="2800" dirty="0" smtClean="0"/>
              <a:t>AMD Ryzen 5</a:t>
            </a:r>
            <a:r>
              <a:rPr lang="ru-RU" altLang="ru-RU" sz="2800" dirty="0" smtClean="0"/>
              <a:t> и лучше;</a:t>
            </a:r>
          </a:p>
          <a:p>
            <a:r>
              <a:rPr lang="ru-RU" altLang="ru-RU" sz="2800" dirty="0" smtClean="0"/>
              <a:t>Оперативная память от 8Гб</a:t>
            </a:r>
          </a:p>
          <a:p>
            <a:r>
              <a:rPr lang="ru-RU" altLang="ru-RU" sz="2800" dirty="0" smtClean="0"/>
              <a:t>10Гб свободного пространства на жестком диске</a:t>
            </a:r>
          </a:p>
          <a:p>
            <a:endParaRPr lang="ru-RU" altLang="ru-RU" sz="28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C00000"/>
                </a:solidFill>
              </a:rPr>
              <a:t>С 01.01.2024 года версия АСИОУ для</a:t>
            </a:r>
            <a:r>
              <a:rPr lang="ru-RU" altLang="ru-RU" sz="3200" b="1" dirty="0">
                <a:solidFill>
                  <a:srgbClr val="C00000"/>
                </a:solidFill>
              </a:rPr>
              <a:t> 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32-разрядных ПК выпускаться не будет </a:t>
            </a:r>
          </a:p>
        </p:txBody>
      </p:sp>
    </p:spTree>
    <p:extLst>
      <p:ext uri="{BB962C8B-B14F-4D97-AF65-F5344CB8AC3E}">
        <p14:creationId xmlns:p14="http://schemas.microsoft.com/office/powerpoint/2010/main" val="298995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Техподдержка АСИОУ 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1117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u="sng" dirty="0" smtClean="0"/>
              <a:t>Время работы </a:t>
            </a:r>
          </a:p>
          <a:p>
            <a:pPr marL="0" indent="0">
              <a:buFont typeface="Arial" charset="0"/>
              <a:buNone/>
            </a:pPr>
            <a:r>
              <a:rPr lang="ru-RU" altLang="ru-RU" dirty="0" err="1" smtClean="0"/>
              <a:t>пн-чт</a:t>
            </a:r>
            <a:r>
              <a:rPr lang="ru-RU" altLang="ru-RU" dirty="0" smtClean="0"/>
              <a:t> </a:t>
            </a:r>
            <a:r>
              <a:rPr lang="ru-RU" altLang="ru-RU" b="1" dirty="0" smtClean="0"/>
              <a:t>8.30-17.30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птн</a:t>
            </a:r>
            <a:r>
              <a:rPr lang="ru-RU" altLang="ru-RU" dirty="0" smtClean="0"/>
              <a:t> </a:t>
            </a:r>
            <a:r>
              <a:rPr lang="ru-RU" altLang="ru-RU" b="1" dirty="0" smtClean="0"/>
              <a:t>8.30-16.30</a:t>
            </a:r>
            <a:endParaRPr lang="ru-RU" altLang="ru-RU" dirty="0" smtClean="0"/>
          </a:p>
          <a:p>
            <a:pPr marL="0" indent="0">
              <a:buFont typeface="Arial" charset="0"/>
              <a:buNone/>
            </a:pPr>
            <a:r>
              <a:rPr lang="ru-RU" altLang="ru-RU" dirty="0" smtClean="0"/>
              <a:t>обед </a:t>
            </a:r>
            <a:r>
              <a:rPr lang="ru-RU" altLang="ru-RU" b="1" dirty="0" smtClean="0"/>
              <a:t>12.30-13.30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i="1" u="sng" dirty="0" smtClean="0"/>
              <a:t>Телефоны тех. поддержки АСИОУ</a:t>
            </a:r>
            <a:r>
              <a:rPr lang="ru-RU" altLang="ru-RU" i="1" dirty="0" smtClean="0"/>
              <a:t>: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8-980-707-73-07</a:t>
            </a:r>
          </a:p>
          <a:p>
            <a:pPr marL="0" indent="0">
              <a:buFont typeface="Arial" charset="0"/>
              <a:buNone/>
            </a:pPr>
            <a:r>
              <a:rPr lang="ru-RU" altLang="ru-RU" dirty="0" smtClean="0"/>
              <a:t>8-980-706-07-01        </a:t>
            </a:r>
          </a:p>
          <a:p>
            <a:pPr marL="0" indent="0">
              <a:buFont typeface="Arial" charset="0"/>
              <a:buNone/>
            </a:pPr>
            <a:r>
              <a:rPr lang="ru-RU" altLang="ru-RU" dirty="0" smtClean="0"/>
              <a:t>8-960-535-10-89 </a:t>
            </a:r>
          </a:p>
          <a:p>
            <a:pPr marL="0" indent="0">
              <a:buFont typeface="Arial" charset="0"/>
              <a:buNone/>
            </a:pPr>
            <a:r>
              <a:rPr lang="ru-RU" altLang="ru-RU" i="1" u="sng" dirty="0" smtClean="0"/>
              <a:t>Адрес электронной почты</a:t>
            </a:r>
            <a:r>
              <a:rPr lang="ru-RU" altLang="ru-RU" dirty="0" smtClean="0"/>
              <a:t> </a:t>
            </a:r>
          </a:p>
          <a:p>
            <a:pPr marL="0" indent="0">
              <a:buFont typeface="Arial" charset="0"/>
              <a:buNone/>
            </a:pPr>
            <a:r>
              <a:rPr lang="ru-RU" altLang="ru-RU" dirty="0" smtClean="0">
                <a:hlinkClick r:id="rId2"/>
              </a:rPr>
              <a:t>asiou7@yandex.ru</a:t>
            </a:r>
            <a:endParaRPr lang="ru-RU" alt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293096"/>
            <a:ext cx="2299158" cy="225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44208" y="3831431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АСИОУ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НПА, связанные с ФГИС «Моя школа»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Распоряжение правительства РФ от 02.12.2021 № 3427-р «Об утверждении стратегического направления в области цифровой трансформации образования, относящейся к сфере деятельности Министерства просвещения РФ»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Постановление правительства РФ от 13.07.2022 № 1241 «О федеральной государственной информационной системе «Моя школа» и внесении изменения в </a:t>
            </a:r>
            <a:r>
              <a:rPr lang="ru-RU" sz="2400" dirty="0" smtClean="0">
                <a:solidFill>
                  <a:srgbClr val="002060"/>
                </a:solidFill>
              </a:rPr>
              <a:t>подпункт </a:t>
            </a:r>
            <a:r>
              <a:rPr lang="ru-RU" sz="2400" dirty="0" smtClean="0">
                <a:solidFill>
                  <a:srgbClr val="002060"/>
                </a:solidFill>
              </a:rPr>
              <a:t>«А» пункта 2 Положения об инфраструктуре 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и исполнения государственных и муниципальных функций в электронной форме»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7344308" y="1715035"/>
            <a:ext cx="1663689" cy="1342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1700808"/>
            <a:ext cx="5148064" cy="4896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5"/>
          <p:cNvSpPr>
            <a:spLocks noChangeArrowheads="1"/>
          </p:cNvSpPr>
          <p:nvPr/>
        </p:nvSpPr>
        <p:spPr bwMode="auto">
          <a:xfrm rot="16200000">
            <a:off x="3028432" y="4275873"/>
            <a:ext cx="799430" cy="160565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4F81BD">
              <a:alpha val="34117"/>
            </a:srgbClr>
          </a:solidFill>
          <a:ln w="25400">
            <a:solidFill>
              <a:srgbClr val="558E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трелка вправо 5"/>
          <p:cNvSpPr>
            <a:spLocks noChangeArrowheads="1"/>
          </p:cNvSpPr>
          <p:nvPr/>
        </p:nvSpPr>
        <p:spPr bwMode="auto">
          <a:xfrm rot="16200000">
            <a:off x="2740400" y="4261667"/>
            <a:ext cx="799430" cy="160565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4F81BD">
              <a:alpha val="34117"/>
            </a:srgbClr>
          </a:solidFill>
          <a:ln w="25400">
            <a:solidFill>
              <a:srgbClr val="558E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трелка вправо 5"/>
          <p:cNvSpPr>
            <a:spLocks noChangeArrowheads="1"/>
          </p:cNvSpPr>
          <p:nvPr/>
        </p:nvSpPr>
        <p:spPr bwMode="auto">
          <a:xfrm rot="16200000">
            <a:off x="2452368" y="4261666"/>
            <a:ext cx="799430" cy="160565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4F81BD">
              <a:alpha val="34117"/>
            </a:srgbClr>
          </a:solidFill>
          <a:ln w="25400">
            <a:solidFill>
              <a:srgbClr val="558E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трелка вправо 5"/>
          <p:cNvSpPr>
            <a:spLocks noChangeArrowheads="1"/>
          </p:cNvSpPr>
          <p:nvPr/>
        </p:nvSpPr>
        <p:spPr bwMode="auto">
          <a:xfrm rot="16200000">
            <a:off x="1588273" y="4252489"/>
            <a:ext cx="799430" cy="160565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4F81BD">
              <a:alpha val="34117"/>
            </a:srgbClr>
          </a:solidFill>
          <a:ln w="25400">
            <a:solidFill>
              <a:srgbClr val="558E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вправо 5"/>
          <p:cNvSpPr>
            <a:spLocks noChangeArrowheads="1"/>
          </p:cNvSpPr>
          <p:nvPr/>
        </p:nvSpPr>
        <p:spPr bwMode="auto">
          <a:xfrm rot="16200000">
            <a:off x="1291260" y="4252489"/>
            <a:ext cx="799430" cy="160565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4F81BD">
              <a:alpha val="34117"/>
            </a:srgbClr>
          </a:solidFill>
          <a:ln w="25400">
            <a:solidFill>
              <a:srgbClr val="558E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1329615" y="4725144"/>
            <a:ext cx="2306281" cy="1720850"/>
          </a:xfrm>
          <a:prstGeom prst="rect">
            <a:avLst/>
          </a:prstGeom>
          <a:solidFill>
            <a:schemeClr val="bg1">
              <a:alpha val="69000"/>
            </a:schemeClr>
          </a:solidFill>
          <a:ln w="254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>
              <a:solidFill>
                <a:srgbClr val="17365D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>
              <a:solidFill>
                <a:srgbClr val="17365D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Образовательная организация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ГИС “Образование-76” </a:t>
            </a:r>
            <a:b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ФГИС “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35496" y="2204864"/>
            <a:ext cx="2306346" cy="1720850"/>
          </a:xfrm>
          <a:prstGeom prst="rect">
            <a:avLst/>
          </a:prstGeom>
          <a:solidFill>
            <a:schemeClr val="bg1">
              <a:alpha val="69000"/>
            </a:schemeClr>
          </a:solidFill>
          <a:ln w="254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>
              <a:solidFill>
                <a:srgbClr val="17365D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>
              <a:solidFill>
                <a:srgbClr val="17365D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>
              <a:solidFill>
                <a:srgbClr val="17365D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>
              <a:solidFill>
                <a:srgbClr val="17365D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Выделенный центр </a:t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обработки данных (ЦОД) </a:t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ГБУ ЯО «Электронный регион»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право 5"/>
          <p:cNvSpPr>
            <a:spLocks noChangeArrowheads="1"/>
          </p:cNvSpPr>
          <p:nvPr/>
        </p:nvSpPr>
        <p:spPr bwMode="auto">
          <a:xfrm rot="16200000">
            <a:off x="997769" y="4245146"/>
            <a:ext cx="799430" cy="160565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4F81BD">
              <a:alpha val="34117"/>
            </a:srgbClr>
          </a:solidFill>
          <a:ln w="25400">
            <a:solidFill>
              <a:srgbClr val="558E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62424" y="2311244"/>
            <a:ext cx="1452490" cy="1106440"/>
            <a:chOff x="6611287" y="2658366"/>
            <a:chExt cx="1452490" cy="1106440"/>
          </a:xfrm>
        </p:grpSpPr>
        <p:grpSp>
          <p:nvGrpSpPr>
            <p:cNvPr id="17" name="Группа 3"/>
            <p:cNvGrpSpPr>
              <a:grpSpLocks/>
            </p:cNvGrpSpPr>
            <p:nvPr/>
          </p:nvGrpSpPr>
          <p:grpSpPr bwMode="auto">
            <a:xfrm>
              <a:off x="6611287" y="2658366"/>
              <a:ext cx="1452490" cy="482636"/>
              <a:chOff x="56143" y="720"/>
              <a:chExt cx="8639" cy="4369"/>
            </a:xfrm>
          </p:grpSpPr>
          <p:sp>
            <p:nvSpPr>
              <p:cNvPr id="24" name="Надпись 2"/>
              <p:cNvSpPr txBox="1">
                <a:spLocks noChangeArrowheads="1"/>
              </p:cNvSpPr>
              <p:nvPr/>
            </p:nvSpPr>
            <p:spPr bwMode="auto">
              <a:xfrm>
                <a:off x="56143" y="720"/>
                <a:ext cx="8639" cy="4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Подсистема</a:t>
                </a:r>
                <a:b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</a:b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«РЕГИОН»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1" name="Picture 11" descr="https://w7.pngwing.com/pngs/344/549/png-transparent-dedicated-hosting-service-shared-web-hosting-service-virtual-private-server-computer-servers-server-computer-network-electronics-web-desig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1" t="8763" r="22633" b="54367"/>
            <a:stretch>
              <a:fillRect/>
            </a:stretch>
          </p:blipFill>
          <p:spPr bwMode="auto">
            <a:xfrm>
              <a:off x="6743082" y="3130276"/>
              <a:ext cx="1188900" cy="634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1743245" y="4869160"/>
            <a:ext cx="1452556" cy="1244772"/>
            <a:chOff x="3379108" y="2664757"/>
            <a:chExt cx="1452556" cy="1244772"/>
          </a:xfrm>
        </p:grpSpPr>
        <p:pic>
          <p:nvPicPr>
            <p:cNvPr id="20" name="Рисунок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741" y="3062915"/>
              <a:ext cx="847319" cy="846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Группа 8"/>
            <p:cNvGrpSpPr>
              <a:grpSpLocks/>
            </p:cNvGrpSpPr>
            <p:nvPr/>
          </p:nvGrpSpPr>
          <p:grpSpPr bwMode="auto">
            <a:xfrm>
              <a:off x="3379108" y="2664757"/>
              <a:ext cx="1452556" cy="482692"/>
              <a:chOff x="6702" y="835"/>
              <a:chExt cx="8639" cy="4369"/>
            </a:xfrm>
          </p:grpSpPr>
          <p:sp>
            <p:nvSpPr>
              <p:cNvPr id="23" name="Надпись 2"/>
              <p:cNvSpPr txBox="1">
                <a:spLocks noChangeArrowheads="1"/>
              </p:cNvSpPr>
              <p:nvPr/>
            </p:nvSpPr>
            <p:spPr bwMode="auto">
              <a:xfrm>
                <a:off x="6702" y="835"/>
                <a:ext cx="8639" cy="4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Подсистема</a:t>
                </a:r>
                <a:b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</a:br>
                <a: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«АСИОУ»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1350963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2"/>
          <p:cNvSpPr>
            <a:spLocks noChangeArrowheads="1"/>
          </p:cNvSpPr>
          <p:nvPr/>
        </p:nvSpPr>
        <p:spPr bwMode="auto">
          <a:xfrm>
            <a:off x="2627784" y="2213563"/>
            <a:ext cx="2306346" cy="1720850"/>
          </a:xfrm>
          <a:prstGeom prst="rect">
            <a:avLst/>
          </a:prstGeom>
          <a:solidFill>
            <a:schemeClr val="bg1">
              <a:alpha val="69000"/>
            </a:schemeClr>
          </a:solidFill>
          <a:ln w="254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>
              <a:solidFill>
                <a:srgbClr val="17365D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>
              <a:solidFill>
                <a:srgbClr val="17365D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>
              <a:solidFill>
                <a:srgbClr val="17365D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>
              <a:solidFill>
                <a:srgbClr val="17365D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Выделенный центр </a:t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обработки данных (ЦОД) </a:t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ГБУ ЯО «Электронный регион»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4" descr="C:\Users\User\Desktop\РИД\6.jpg"/>
          <p:cNvPicPr>
            <a:picLocks noChangeAspect="1" noChangeArrowheads="1"/>
          </p:cNvPicPr>
          <p:nvPr/>
        </p:nvPicPr>
        <p:blipFill rotWithShape="1">
          <a:blip r:embed="rId4" cstate="print"/>
          <a:srcRect t="1331" r="88399" b="85359"/>
          <a:stretch/>
        </p:blipFill>
        <p:spPr bwMode="auto">
          <a:xfrm>
            <a:off x="3190861" y="2697604"/>
            <a:ext cx="1180191" cy="720080"/>
          </a:xfrm>
          <a:prstGeom prst="rect">
            <a:avLst/>
          </a:prstGeom>
          <a:noFill/>
        </p:spPr>
      </p:pic>
      <p:sp>
        <p:nvSpPr>
          <p:cNvPr id="36" name="Надпись 2"/>
          <p:cNvSpPr txBox="1">
            <a:spLocks noChangeArrowheads="1"/>
          </p:cNvSpPr>
          <p:nvPr/>
        </p:nvSpPr>
        <p:spPr bwMode="auto">
          <a:xfrm>
            <a:off x="2771800" y="2311244"/>
            <a:ext cx="2016224" cy="48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Региональный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Интернет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Дневник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трелка вправо 5"/>
          <p:cNvSpPr>
            <a:spLocks noChangeArrowheads="1"/>
          </p:cNvSpPr>
          <p:nvPr/>
        </p:nvSpPr>
        <p:spPr bwMode="auto">
          <a:xfrm>
            <a:off x="5111454" y="2904724"/>
            <a:ext cx="612674" cy="308252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4F81BD">
              <a:alpha val="34117"/>
            </a:srgbClr>
          </a:solidFill>
          <a:ln w="25400">
            <a:solidFill>
              <a:srgbClr val="558E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24127" y="1907675"/>
            <a:ext cx="792087" cy="44828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Р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Е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Г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И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О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Н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А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Л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Н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А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Я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endParaRPr lang="en-US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В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И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Т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Р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И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Н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3" name="Надпись 2"/>
          <p:cNvSpPr txBox="1">
            <a:spLocks noChangeArrowheads="1"/>
          </p:cNvSpPr>
          <p:nvPr/>
        </p:nvSpPr>
        <p:spPr bwMode="auto">
          <a:xfrm>
            <a:off x="1043608" y="1749754"/>
            <a:ext cx="2737349" cy="48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ГИС “Образование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-76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”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Надпись 2"/>
          <p:cNvSpPr txBox="1">
            <a:spLocks noChangeArrowheads="1"/>
          </p:cNvSpPr>
          <p:nvPr/>
        </p:nvSpPr>
        <p:spPr bwMode="auto">
          <a:xfrm>
            <a:off x="7344309" y="2132856"/>
            <a:ext cx="1663688" cy="55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ФГИС 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“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Моя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Школа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”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340591" y="3212976"/>
            <a:ext cx="1663689" cy="1342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340590" y="4732487"/>
            <a:ext cx="1663689" cy="1342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8" name="Надпись 2"/>
          <p:cNvSpPr txBox="1">
            <a:spLocks noChangeArrowheads="1"/>
          </p:cNvSpPr>
          <p:nvPr/>
        </p:nvSpPr>
        <p:spPr bwMode="auto">
          <a:xfrm>
            <a:off x="7340590" y="3649251"/>
            <a:ext cx="1663688" cy="55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ГИС 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РУО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Надпись 2"/>
          <p:cNvSpPr txBox="1">
            <a:spLocks noChangeArrowheads="1"/>
          </p:cNvSpPr>
          <p:nvPr/>
        </p:nvSpPr>
        <p:spPr bwMode="auto">
          <a:xfrm>
            <a:off x="7320167" y="5003756"/>
            <a:ext cx="1663688" cy="55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ЕПГУ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en-US" sz="16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аздел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“</a:t>
            </a:r>
            <a:r>
              <a:rPr lang="en-US" sz="16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Мое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образование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”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трелка вправо 5"/>
          <p:cNvSpPr>
            <a:spLocks noChangeArrowheads="1"/>
          </p:cNvSpPr>
          <p:nvPr/>
        </p:nvSpPr>
        <p:spPr bwMode="auto">
          <a:xfrm>
            <a:off x="6572732" y="2437485"/>
            <a:ext cx="767857" cy="308252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4F81BD">
              <a:alpha val="34117"/>
            </a:srgbClr>
          </a:solidFill>
          <a:ln w="25400">
            <a:solidFill>
              <a:srgbClr val="558E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трелка вправо 5"/>
          <p:cNvSpPr>
            <a:spLocks noChangeArrowheads="1"/>
          </p:cNvSpPr>
          <p:nvPr/>
        </p:nvSpPr>
        <p:spPr bwMode="auto">
          <a:xfrm>
            <a:off x="6552310" y="3633982"/>
            <a:ext cx="767857" cy="308252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4F81BD">
              <a:alpha val="34117"/>
            </a:srgbClr>
          </a:solidFill>
          <a:ln w="25400">
            <a:solidFill>
              <a:srgbClr val="558E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трелка вправо 5"/>
          <p:cNvSpPr>
            <a:spLocks noChangeArrowheads="1"/>
          </p:cNvSpPr>
          <p:nvPr/>
        </p:nvSpPr>
        <p:spPr bwMode="auto">
          <a:xfrm>
            <a:off x="6552310" y="5240996"/>
            <a:ext cx="767857" cy="308252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4F81BD">
              <a:alpha val="34117"/>
            </a:srgbClr>
          </a:solidFill>
          <a:ln w="25400">
            <a:solidFill>
              <a:srgbClr val="558E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Передаваемые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ГИС “Образование-76” </a:t>
            </a:r>
            <a:b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ФГИС “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(ГИС РУО)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Образовательная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организация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ru-RU" sz="2000" b="1" dirty="0" smtClean="0">
                <a:solidFill>
                  <a:srgbClr val="002060"/>
                </a:solidFill>
              </a:rPr>
              <a:t>Название, адрес, электронная почта, сайт, график работы, ИНН, КПП и т.п.</a:t>
            </a:r>
          </a:p>
          <a:p>
            <a:pPr lvl="1"/>
            <a:r>
              <a:rPr lang="ru-RU" sz="2000" dirty="0" smtClean="0">
                <a:solidFill>
                  <a:srgbClr val="002060"/>
                </a:solidFill>
              </a:rPr>
              <a:t>Ш</a:t>
            </a:r>
            <a:r>
              <a:rPr lang="en-US" sz="2000" dirty="0" err="1" smtClean="0">
                <a:solidFill>
                  <a:srgbClr val="002060"/>
                </a:solidFill>
              </a:rPr>
              <a:t>татное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расписание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002060"/>
                </a:solidFill>
              </a:rPr>
              <a:t>Здания</a:t>
            </a:r>
            <a:r>
              <a:rPr lang="en-US" sz="2000" dirty="0" smtClean="0">
                <a:solidFill>
                  <a:srgbClr val="002060"/>
                </a:solidFill>
              </a:rPr>
              <a:t>/</a:t>
            </a:r>
            <a:r>
              <a:rPr lang="en-US" sz="2000" dirty="0" err="1" smtClean="0">
                <a:solidFill>
                  <a:srgbClr val="002060"/>
                </a:solidFill>
              </a:rPr>
              <a:t>Помещения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002060"/>
                </a:solidFill>
              </a:rPr>
              <a:t>Классы</a:t>
            </a:r>
            <a:r>
              <a:rPr lang="en-US" sz="2000" dirty="0" smtClean="0">
                <a:solidFill>
                  <a:srgbClr val="002060"/>
                </a:solidFill>
              </a:rPr>
              <a:t>/</a:t>
            </a:r>
            <a:r>
              <a:rPr lang="en-US" sz="2000" dirty="0" err="1" smtClean="0">
                <a:solidFill>
                  <a:srgbClr val="002060"/>
                </a:solidFill>
              </a:rPr>
              <a:t>Учебные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группы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002060"/>
                </a:solidFill>
              </a:rPr>
              <a:t>Обучающиеся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ru-RU" sz="2000" b="1" dirty="0" smtClean="0">
                <a:solidFill>
                  <a:srgbClr val="002060"/>
                </a:solidFill>
              </a:rPr>
              <a:t>П</a:t>
            </a:r>
            <a:r>
              <a:rPr lang="en-US" sz="2000" b="1" dirty="0" err="1" smtClean="0">
                <a:solidFill>
                  <a:srgbClr val="002060"/>
                </a:solidFill>
              </a:rPr>
              <a:t>ерсональные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данные</a:t>
            </a:r>
            <a:r>
              <a:rPr lang="en-US" sz="2000" b="1" dirty="0" smtClean="0">
                <a:solidFill>
                  <a:srgbClr val="002060"/>
                </a:solidFill>
              </a:rPr>
              <a:t> – ФИО, ДУЛ, СНИЛС</a:t>
            </a:r>
          </a:p>
          <a:p>
            <a:pPr lvl="1"/>
            <a:r>
              <a:rPr lang="ru-RU" sz="2000" b="1" dirty="0" smtClean="0">
                <a:solidFill>
                  <a:srgbClr val="002060"/>
                </a:solidFill>
              </a:rPr>
              <a:t>В каких классах/учебных группах </a:t>
            </a:r>
          </a:p>
          <a:p>
            <a:pPr lvl="1"/>
            <a:r>
              <a:rPr lang="en-US" sz="2000" b="1" dirty="0" err="1" smtClean="0">
                <a:solidFill>
                  <a:srgbClr val="002060"/>
                </a:solidFill>
              </a:rPr>
              <a:t>Родители</a:t>
            </a:r>
            <a:r>
              <a:rPr lang="en-US" sz="2000" b="1" dirty="0" smtClean="0">
                <a:solidFill>
                  <a:srgbClr val="002060"/>
                </a:solidFill>
              </a:rPr>
              <a:t>/</a:t>
            </a:r>
            <a:r>
              <a:rPr lang="en-US" sz="2000" b="1" dirty="0" err="1" smtClean="0">
                <a:solidFill>
                  <a:srgbClr val="002060"/>
                </a:solidFill>
              </a:rPr>
              <a:t>Законные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представители</a:t>
            </a:r>
            <a:r>
              <a:rPr lang="ru-RU" sz="2000" b="1" dirty="0" smtClean="0">
                <a:solidFill>
                  <a:srgbClr val="002060"/>
                </a:solidFill>
              </a:rPr>
              <a:t> закодированные </a:t>
            </a:r>
            <a:r>
              <a:rPr lang="ru-RU" sz="2000" b="1" dirty="0">
                <a:solidFill>
                  <a:srgbClr val="002060"/>
                </a:solidFill>
              </a:rPr>
              <a:t>(</a:t>
            </a:r>
            <a:r>
              <a:rPr lang="ru-RU" sz="2000" b="1" dirty="0" err="1">
                <a:solidFill>
                  <a:srgbClr val="002060"/>
                </a:solidFill>
              </a:rPr>
              <a:t>хешированые</a:t>
            </a:r>
            <a:r>
              <a:rPr lang="ru-RU" sz="2000" b="1" dirty="0">
                <a:solidFill>
                  <a:srgbClr val="002060"/>
                </a:solidFill>
              </a:rPr>
              <a:t>) персональные данные 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– ФИО, ДУЛ, СНИЛС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002060"/>
                </a:solidFill>
              </a:rPr>
              <a:t>Педагогические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работники</a:t>
            </a:r>
            <a:r>
              <a:rPr lang="en-US" sz="2400" dirty="0" smtClean="0">
                <a:solidFill>
                  <a:srgbClr val="002060"/>
                </a:solidFill>
              </a:rPr>
              <a:t> :</a:t>
            </a:r>
          </a:p>
          <a:p>
            <a:pPr lvl="1"/>
            <a:r>
              <a:rPr lang="en-US" sz="2000" b="1" dirty="0" err="1" smtClean="0">
                <a:solidFill>
                  <a:srgbClr val="002060"/>
                </a:solidFill>
              </a:rPr>
              <a:t>Закодированные</a:t>
            </a:r>
            <a:r>
              <a:rPr lang="en-US" sz="2000" b="1" dirty="0" smtClean="0">
                <a:solidFill>
                  <a:srgbClr val="002060"/>
                </a:solidFill>
              </a:rPr>
              <a:t> (</a:t>
            </a:r>
            <a:r>
              <a:rPr lang="en-US" sz="2000" b="1" dirty="0" err="1" smtClean="0">
                <a:solidFill>
                  <a:srgbClr val="002060"/>
                </a:solidFill>
              </a:rPr>
              <a:t>хешированые</a:t>
            </a:r>
            <a:r>
              <a:rPr lang="en-US" sz="2000" b="1" dirty="0" smtClean="0">
                <a:solidFill>
                  <a:srgbClr val="002060"/>
                </a:solidFill>
              </a:rPr>
              <a:t>) </a:t>
            </a:r>
            <a:r>
              <a:rPr lang="en-US" sz="2000" b="1" dirty="0" err="1" smtClean="0">
                <a:solidFill>
                  <a:srgbClr val="002060"/>
                </a:solidFill>
              </a:rPr>
              <a:t>персональные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данные</a:t>
            </a:r>
            <a:r>
              <a:rPr lang="en-US" sz="2000" b="1" dirty="0" smtClean="0">
                <a:solidFill>
                  <a:srgbClr val="002060"/>
                </a:solidFill>
              </a:rPr>
              <a:t> – ФИО, ДУЛ, СНИЛС</a:t>
            </a:r>
          </a:p>
          <a:p>
            <a:pPr lvl="1"/>
            <a:r>
              <a:rPr lang="ru-RU" sz="2000" dirty="0" smtClean="0">
                <a:solidFill>
                  <a:srgbClr val="002060"/>
                </a:solidFill>
              </a:rPr>
              <a:t>Образование, занимаемая должность, стаж, аттестация, ученая степень/звание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Передаваемые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ГИС “Образование-76” </a:t>
            </a:r>
            <a:b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ФГИС “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подсистему «РЕГИОН»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Образовательная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организация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ru-RU" sz="2000" b="1" dirty="0" smtClean="0">
                <a:solidFill>
                  <a:srgbClr val="002060"/>
                </a:solidFill>
              </a:rPr>
              <a:t>Название, адрес, электронная почта, сайт, график работы, ИНН, КПП и т.п.</a:t>
            </a:r>
          </a:p>
          <a:p>
            <a:pPr lvl="1"/>
            <a:r>
              <a:rPr lang="ru-RU" sz="2000" dirty="0" smtClean="0">
                <a:solidFill>
                  <a:srgbClr val="002060"/>
                </a:solidFill>
              </a:rPr>
              <a:t>Ш</a:t>
            </a:r>
            <a:r>
              <a:rPr lang="en-US" sz="2000" dirty="0" err="1" smtClean="0">
                <a:solidFill>
                  <a:srgbClr val="002060"/>
                </a:solidFill>
              </a:rPr>
              <a:t>татное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расписание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002060"/>
                </a:solidFill>
              </a:rPr>
              <a:t>Здания</a:t>
            </a:r>
            <a:r>
              <a:rPr lang="en-US" sz="2000" dirty="0" smtClean="0">
                <a:solidFill>
                  <a:srgbClr val="002060"/>
                </a:solidFill>
              </a:rPr>
              <a:t>/</a:t>
            </a:r>
            <a:r>
              <a:rPr lang="en-US" sz="2000" dirty="0" err="1" smtClean="0">
                <a:solidFill>
                  <a:srgbClr val="002060"/>
                </a:solidFill>
              </a:rPr>
              <a:t>Помещения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002060"/>
                </a:solidFill>
              </a:rPr>
              <a:t>Классы</a:t>
            </a:r>
            <a:r>
              <a:rPr lang="en-US" sz="2000" dirty="0" smtClean="0">
                <a:solidFill>
                  <a:srgbClr val="002060"/>
                </a:solidFill>
              </a:rPr>
              <a:t>/</a:t>
            </a:r>
            <a:r>
              <a:rPr lang="en-US" sz="2000" dirty="0" err="1" smtClean="0">
                <a:solidFill>
                  <a:srgbClr val="002060"/>
                </a:solidFill>
              </a:rPr>
              <a:t>Учебные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группы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002060"/>
                </a:solidFill>
              </a:rPr>
              <a:t>Обучающиеся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ru-RU" sz="2000" b="1" dirty="0" smtClean="0">
                <a:solidFill>
                  <a:srgbClr val="002060"/>
                </a:solidFill>
              </a:rPr>
              <a:t>П</a:t>
            </a:r>
            <a:r>
              <a:rPr lang="en-US" sz="2000" b="1" dirty="0" err="1" smtClean="0">
                <a:solidFill>
                  <a:srgbClr val="002060"/>
                </a:solidFill>
              </a:rPr>
              <a:t>ерсональные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данные</a:t>
            </a:r>
            <a:r>
              <a:rPr lang="en-US" sz="2000" b="1" dirty="0" smtClean="0">
                <a:solidFill>
                  <a:srgbClr val="002060"/>
                </a:solidFill>
              </a:rPr>
              <a:t> – ФИО, ДУЛ, СНИЛС</a:t>
            </a:r>
          </a:p>
          <a:p>
            <a:pPr lvl="1"/>
            <a:r>
              <a:rPr lang="ru-RU" sz="2000" b="1" dirty="0" smtClean="0">
                <a:solidFill>
                  <a:srgbClr val="002060"/>
                </a:solidFill>
              </a:rPr>
              <a:t>В каких классах/учебных группах </a:t>
            </a:r>
          </a:p>
          <a:p>
            <a:pPr lvl="1"/>
            <a:r>
              <a:rPr lang="en-US" sz="2000" b="1" dirty="0" err="1" smtClean="0">
                <a:solidFill>
                  <a:srgbClr val="002060"/>
                </a:solidFill>
              </a:rPr>
              <a:t>Родители</a:t>
            </a:r>
            <a:r>
              <a:rPr lang="en-US" sz="2000" b="1" dirty="0" smtClean="0">
                <a:solidFill>
                  <a:srgbClr val="002060"/>
                </a:solidFill>
              </a:rPr>
              <a:t>/</a:t>
            </a:r>
            <a:r>
              <a:rPr lang="en-US" sz="2000" b="1" dirty="0" err="1" smtClean="0">
                <a:solidFill>
                  <a:srgbClr val="002060"/>
                </a:solidFill>
              </a:rPr>
              <a:t>Законные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представители</a:t>
            </a:r>
            <a:r>
              <a:rPr lang="ru-RU" sz="2000" b="1" dirty="0" smtClean="0">
                <a:solidFill>
                  <a:srgbClr val="002060"/>
                </a:solidFill>
              </a:rPr>
              <a:t> закодированные </a:t>
            </a:r>
            <a:r>
              <a:rPr lang="ru-RU" sz="2000" b="1" dirty="0">
                <a:solidFill>
                  <a:srgbClr val="002060"/>
                </a:solidFill>
              </a:rPr>
              <a:t>(</a:t>
            </a:r>
            <a:r>
              <a:rPr lang="ru-RU" sz="2000" b="1" dirty="0" err="1">
                <a:solidFill>
                  <a:srgbClr val="002060"/>
                </a:solidFill>
              </a:rPr>
              <a:t>хешированые</a:t>
            </a:r>
            <a:r>
              <a:rPr lang="ru-RU" sz="2000" b="1" dirty="0">
                <a:solidFill>
                  <a:srgbClr val="002060"/>
                </a:solidFill>
              </a:rPr>
              <a:t>) персональные данные 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– ФИО, ДУЛ, СНИЛС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002060"/>
                </a:solidFill>
              </a:rPr>
              <a:t>Педагогические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работники</a:t>
            </a:r>
            <a:r>
              <a:rPr lang="en-US" sz="2400" dirty="0" smtClean="0">
                <a:solidFill>
                  <a:srgbClr val="002060"/>
                </a:solidFill>
              </a:rPr>
              <a:t> :</a:t>
            </a:r>
          </a:p>
          <a:p>
            <a:pPr lvl="1"/>
            <a:r>
              <a:rPr lang="en-US" sz="2000" b="1" dirty="0" err="1" smtClean="0">
                <a:solidFill>
                  <a:srgbClr val="002060"/>
                </a:solidFill>
              </a:rPr>
              <a:t>Закодированные</a:t>
            </a:r>
            <a:r>
              <a:rPr lang="en-US" sz="2000" b="1" dirty="0" smtClean="0">
                <a:solidFill>
                  <a:srgbClr val="002060"/>
                </a:solidFill>
              </a:rPr>
              <a:t> (</a:t>
            </a:r>
            <a:r>
              <a:rPr lang="en-US" sz="2000" b="1" dirty="0" err="1" smtClean="0">
                <a:solidFill>
                  <a:srgbClr val="002060"/>
                </a:solidFill>
              </a:rPr>
              <a:t>хешированые</a:t>
            </a:r>
            <a:r>
              <a:rPr lang="en-US" sz="2000" b="1" dirty="0" smtClean="0">
                <a:solidFill>
                  <a:srgbClr val="002060"/>
                </a:solidFill>
              </a:rPr>
              <a:t>) </a:t>
            </a:r>
            <a:r>
              <a:rPr lang="en-US" sz="2000" b="1" dirty="0" err="1" smtClean="0">
                <a:solidFill>
                  <a:srgbClr val="002060"/>
                </a:solidFill>
              </a:rPr>
              <a:t>персональные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данные</a:t>
            </a:r>
            <a:r>
              <a:rPr lang="en-US" sz="2000" b="1" dirty="0" smtClean="0">
                <a:solidFill>
                  <a:srgbClr val="002060"/>
                </a:solidFill>
              </a:rPr>
              <a:t> – ФИО, ДУЛ, СНИЛС</a:t>
            </a:r>
          </a:p>
          <a:p>
            <a:pPr lvl="1"/>
            <a:r>
              <a:rPr lang="ru-RU" sz="2000" dirty="0" smtClean="0">
                <a:solidFill>
                  <a:srgbClr val="002060"/>
                </a:solidFill>
              </a:rPr>
              <a:t>Образование, занимаемая должность, стаж, аттестация, ученая степень/звание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Передаваемые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ГИС “Образование-76” </a:t>
            </a:r>
            <a:b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ФГИС “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РИД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Образовательный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процесс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ru-RU" sz="2000" dirty="0" smtClean="0">
                <a:solidFill>
                  <a:srgbClr val="002060"/>
                </a:solidFill>
              </a:rPr>
              <a:t>Учебные периоды</a:t>
            </a:r>
          </a:p>
          <a:p>
            <a:pPr lvl="1"/>
            <a:r>
              <a:rPr lang="en-US" sz="2000" dirty="0" err="1" smtClean="0">
                <a:solidFill>
                  <a:srgbClr val="002060"/>
                </a:solidFill>
              </a:rPr>
              <a:t>Система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оценивания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002060"/>
                </a:solidFill>
              </a:rPr>
              <a:t>Учебный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план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календарь контрольных работ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002060"/>
                </a:solidFill>
              </a:rPr>
              <a:t>Расписание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занятий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002060"/>
                </a:solidFill>
              </a:rPr>
              <a:t>Изменения</a:t>
            </a:r>
            <a:r>
              <a:rPr lang="en-US" sz="2000" dirty="0" smtClean="0">
                <a:solidFill>
                  <a:srgbClr val="002060"/>
                </a:solidFill>
              </a:rPr>
              <a:t> в </a:t>
            </a:r>
            <a:r>
              <a:rPr lang="en-US" sz="2000" dirty="0" err="1" smtClean="0">
                <a:solidFill>
                  <a:srgbClr val="002060"/>
                </a:solidFill>
              </a:rPr>
              <a:t>расписани</a:t>
            </a:r>
            <a:r>
              <a:rPr lang="ru-RU" sz="2000" dirty="0" smtClean="0">
                <a:solidFill>
                  <a:srgbClr val="002060"/>
                </a:solidFill>
              </a:rPr>
              <a:t>и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002060"/>
                </a:solidFill>
              </a:rPr>
              <a:t>Электронный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журнал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</a:p>
          <a:p>
            <a:pPr lvl="2"/>
            <a:r>
              <a:rPr lang="ru-RU" sz="1600" dirty="0" smtClean="0">
                <a:solidFill>
                  <a:srgbClr val="002060"/>
                </a:solidFill>
              </a:rPr>
              <a:t>Темы уроков </a:t>
            </a:r>
          </a:p>
          <a:p>
            <a:pPr lvl="2"/>
            <a:r>
              <a:rPr lang="ru-RU" sz="1600" dirty="0" smtClean="0">
                <a:solidFill>
                  <a:srgbClr val="002060"/>
                </a:solidFill>
              </a:rPr>
              <a:t>Домашние задания</a:t>
            </a:r>
          </a:p>
          <a:p>
            <a:pPr lvl="2"/>
            <a:r>
              <a:rPr lang="ru-RU" sz="1600" dirty="0" smtClean="0">
                <a:solidFill>
                  <a:srgbClr val="002060"/>
                </a:solidFill>
              </a:rPr>
              <a:t>Посещаемость </a:t>
            </a:r>
          </a:p>
          <a:p>
            <a:pPr lvl="2"/>
            <a:r>
              <a:rPr lang="ru-RU" sz="1600" dirty="0" smtClean="0">
                <a:solidFill>
                  <a:srgbClr val="002060"/>
                </a:solidFill>
              </a:rPr>
              <a:t>Отметки с указанием формы контроля </a:t>
            </a:r>
          </a:p>
          <a:p>
            <a:pPr lvl="2"/>
            <a:r>
              <a:rPr lang="ru-RU" sz="1600" dirty="0" smtClean="0">
                <a:solidFill>
                  <a:srgbClr val="002060"/>
                </a:solidFill>
              </a:rPr>
              <a:t>Итоговые отметки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002060"/>
                </a:solidFill>
              </a:rPr>
              <a:t>Обучающиеся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en-US" sz="2000" dirty="0" err="1" smtClean="0">
                <a:solidFill>
                  <a:srgbClr val="002060"/>
                </a:solidFill>
              </a:rPr>
              <a:t>Мероприятия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endParaRPr 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по муниципальным образованиям на 03.08.2023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Ссылка для скачивания файла </a:t>
            </a:r>
            <a:r>
              <a:rPr lang="en-US" sz="2400" dirty="0" smtClean="0">
                <a:solidFill>
                  <a:srgbClr val="002060"/>
                </a:solidFill>
                <a:hlinkClick r:id="rId2"/>
              </a:rPr>
              <a:t>https</a:t>
            </a:r>
            <a:r>
              <a:rPr lang="en-US" sz="2400" dirty="0">
                <a:solidFill>
                  <a:srgbClr val="002060"/>
                </a:solidFill>
                <a:hlinkClick r:id="rId2"/>
              </a:rPr>
              <a:t>://</a:t>
            </a:r>
            <a:r>
              <a:rPr lang="en-US" sz="2400" dirty="0" smtClean="0">
                <a:solidFill>
                  <a:srgbClr val="002060"/>
                </a:solidFill>
                <a:hlinkClick r:id="rId2"/>
              </a:rPr>
              <a:t>disk.yandex.ru/d/Ca8iwDxbJRlmQg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pPr lvl="1"/>
            <a:endParaRPr lang="ru-RU" sz="2000" dirty="0">
              <a:solidFill>
                <a:srgbClr val="002060"/>
              </a:solidFill>
            </a:endParaRPr>
          </a:p>
          <a:p>
            <a:pPr lvl="1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6" t="20942" r="46442" b="9797"/>
          <a:stretch/>
        </p:blipFill>
        <p:spPr bwMode="auto">
          <a:xfrm>
            <a:off x="722432" y="1196752"/>
            <a:ext cx="6369848" cy="444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6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об образовательной организации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Внесение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сведений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pPr lvl="1"/>
            <a:endParaRPr lang="ru-RU" sz="2000" dirty="0">
              <a:solidFill>
                <a:srgbClr val="002060"/>
              </a:solidFill>
            </a:endParaRPr>
          </a:p>
          <a:p>
            <a:pPr lvl="1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7" r="46660" b="3064"/>
          <a:stretch/>
        </p:blipFill>
        <p:spPr bwMode="auto">
          <a:xfrm>
            <a:off x="179512" y="1628800"/>
            <a:ext cx="4608512" cy="448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395536" y="2052735"/>
            <a:ext cx="1080120" cy="2629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"/>
          <a:stretch/>
        </p:blipFill>
        <p:spPr bwMode="auto">
          <a:xfrm>
            <a:off x="2195736" y="2052735"/>
            <a:ext cx="3944293" cy="468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4" b="12596"/>
          <a:stretch/>
        </p:blipFill>
        <p:spPr bwMode="auto">
          <a:xfrm>
            <a:off x="5232040" y="2517288"/>
            <a:ext cx="3713381" cy="421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1943708" y="2564904"/>
            <a:ext cx="1188132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16218" y="3140968"/>
            <a:ext cx="1444014" cy="2629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1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5496" y="1203576"/>
            <a:ext cx="9036496" cy="2264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Проверки при входе в раздел «Выгрузки»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(выгрузка в подсистему «Регион»)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lvl="1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0" t="17663" r="24100" b="31443"/>
          <a:stretch/>
        </p:blipFill>
        <p:spPr>
          <a:xfrm>
            <a:off x="6372200" y="1916832"/>
            <a:ext cx="2487168" cy="253288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6208" y="3495139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Аналогичные проверки при выгрузке в РИД </a:t>
            </a:r>
          </a:p>
          <a:p>
            <a:pPr algn="l"/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(«Экспорт в Интернет-дневник»)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51520" y="4725144"/>
            <a:ext cx="8229600" cy="1756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ошибки по ОУ – выгрузка невозможна</a:t>
            </a:r>
          </a:p>
          <a:p>
            <a:r>
              <a:rPr lang="ru-RU" dirty="0" smtClean="0"/>
              <a:t>ошибки по субъектам (педагогам, обучающимся, родителям) – выгрузка временно возможна, однако субъекты с неполными сведениями в ФГИС «Моя школа» выгружаться не будут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4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502</Words>
  <Application>Microsoft Office PowerPoint</Application>
  <PresentationFormat>Экран (4:3)</PresentationFormat>
  <Paragraphs>141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«Подготовка данных ГИС «Образование-76» для выгрузки в ФГИС «Моя школа»</vt:lpstr>
      <vt:lpstr>НПА, связанные с ФГИС «Моя школа»</vt:lpstr>
      <vt:lpstr>Схема взаимодействия ГИС “Образование-76”  с ФГИС “Моя школа”</vt:lpstr>
      <vt:lpstr>Передаваемые сведения из ГИС “Образование-76”  во ФГИС “Моя школа” (ГИС РУО)</vt:lpstr>
      <vt:lpstr>Передаваемые сведения из ГИС “Образование-76”  во ФГИС “Моя школа” через подсистему «РЕГИОН» </vt:lpstr>
      <vt:lpstr>Передаваемые сведения из ГИС “Образование-76”  во ФГИС “Моя школа” через РИД</vt:lpstr>
      <vt:lpstr>Данные по муниципальным образованиям на 03.08.2023</vt:lpstr>
      <vt:lpstr>Данные об образовательной организации</vt:lpstr>
      <vt:lpstr>Проверки при входе в раздел «Выгрузки»  (выгрузка в подсистему «Регион»)</vt:lpstr>
      <vt:lpstr>Согласие не требуется,</vt:lpstr>
      <vt:lpstr>Минимальные требования к ПК для АСИОУ</vt:lpstr>
      <vt:lpstr>Техподдержка АСИОУ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 ГИС “Образование-76”  с ФГИС “Моя школа”</dc:title>
  <dc:creator>USER4361</dc:creator>
  <cp:lastModifiedBy>Windows User</cp:lastModifiedBy>
  <cp:revision>80</cp:revision>
  <dcterms:created xsi:type="dcterms:W3CDTF">2023-03-02T17:08:39Z</dcterms:created>
  <dcterms:modified xsi:type="dcterms:W3CDTF">2023-08-03T10:50:59Z</dcterms:modified>
</cp:coreProperties>
</file>